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5" r:id="rId6"/>
    <p:sldId id="274" r:id="rId7"/>
    <p:sldId id="266" r:id="rId8"/>
    <p:sldId id="276" r:id="rId9"/>
    <p:sldId id="268" r:id="rId10"/>
    <p:sldId id="260" r:id="rId11"/>
    <p:sldId id="267" r:id="rId12"/>
    <p:sldId id="280" r:id="rId13"/>
    <p:sldId id="271" r:id="rId14"/>
    <p:sldId id="282" r:id="rId15"/>
    <p:sldId id="261" r:id="rId16"/>
    <p:sldId id="279" r:id="rId17"/>
    <p:sldId id="270" r:id="rId18"/>
    <p:sldId id="272" r:id="rId19"/>
    <p:sldId id="275" r:id="rId20"/>
    <p:sldId id="281" r:id="rId21"/>
    <p:sldId id="277" r:id="rId22"/>
    <p:sldId id="273" r:id="rId23"/>
    <p:sldId id="283" r:id="rId24"/>
    <p:sldId id="285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8" y="40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370557485949835E-2"/>
          <c:y val="0.17147014529249838"/>
          <c:w val="0.49753523554854051"/>
          <c:h val="0.801584546161537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Информационная работа</c:v>
                </c:pt>
                <c:pt idx="1">
                  <c:v>Подготовка и обучение проф кадров</c:v>
                </c:pt>
                <c:pt idx="2">
                  <c:v>Работа с молодёжью</c:v>
                </c:pt>
                <c:pt idx="3">
                  <c:v>Проведение конференций и совещаний</c:v>
                </c:pt>
                <c:pt idx="4">
                  <c:v>Культурно-массовые мероприятия</c:v>
                </c:pt>
                <c:pt idx="5">
                  <c:v>Физкультурно-оздоровительные</c:v>
                </c:pt>
                <c:pt idx="6">
                  <c:v>Материальная помощь</c:v>
                </c:pt>
                <c:pt idx="7">
                  <c:v>Материальное поощрение</c:v>
                </c:pt>
                <c:pt idx="8">
                  <c:v>Содержание аппарата 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102.7</c:v>
                </c:pt>
                <c:pt idx="1">
                  <c:v>121.3</c:v>
                </c:pt>
                <c:pt idx="2">
                  <c:v>70</c:v>
                </c:pt>
                <c:pt idx="3">
                  <c:v>60.7</c:v>
                </c:pt>
                <c:pt idx="4">
                  <c:v>345.3</c:v>
                </c:pt>
                <c:pt idx="5">
                  <c:v>84</c:v>
                </c:pt>
                <c:pt idx="6">
                  <c:v>217</c:v>
                </c:pt>
                <c:pt idx="7">
                  <c:v>34</c:v>
                </c:pt>
                <c:pt idx="8">
                  <c:v>407.2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675604530531089"/>
          <c:y val="0.16555510035921936"/>
          <c:w val="0.31289590907523684"/>
          <c:h val="0.771771886457060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0.09483</cdr:x>
      <cdr:y>0.02778</cdr:y>
    </cdr:from>
    <cdr:to>
      <cdr:x>0.2043</cdr:x>
      <cdr:y>0.20415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440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C00000"/>
              </a:solidFill>
            </a:rPr>
            <a:t>Отчёт о доходах и расходах</a:t>
          </a:r>
        </a:p>
        <a:p xmlns:a="http://schemas.openxmlformats.org/drawingml/2006/main">
          <a:r>
            <a:rPr lang="ru-RU" sz="2000" b="1" dirty="0" smtClean="0">
              <a:solidFill>
                <a:srgbClr val="C00000"/>
              </a:solidFill>
            </a:rPr>
            <a:t>Всего доходов – 1889,9</a:t>
          </a:r>
        </a:p>
        <a:p xmlns:a="http://schemas.openxmlformats.org/drawingml/2006/main">
          <a:endParaRPr lang="ru-RU" sz="20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0.09483</cdr:x>
      <cdr:y>0.82363</cdr:y>
    </cdr:from>
    <cdr:to>
      <cdr:x>0.2043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2088" y="50405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rofspass.esy.es/uncategorized/2021-%d0%b3%d0%be%d0%b4-%d0%b3%d0%be%d0%b4-%d1%81%d0%bf%d0%be%d1%80%d1%82%d0%b0-%d0%b7%d0%b4%d0%be%d1%80%d0%be%d0%b2%d1%8c%d1%8f-%d0%b8-%d0%b4%d0%be%d0%bb%d0%b3%d0%be%d0%bb%d0%b5%d1%82%d0%b8%d1%8f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rofspass.esy.es/uncategorized/%d1%83%d1%87%d0%b0%d1%81%d1%82%d0%b8%d0%b5-%d0%b2-%d1%80%d0%b5%d1%81%d0%bf%d1%83%d0%b1%d0%bb%d0%b8%d0%ba%d0%b0%d0%bd%d1%81%d0%ba%d0%be%d0%b9-%d0%bf%d0%b5%d0%b4%d0%b0%d0%b3%d0%be%d0%b3%d0%b8%d1%87-2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rofspass.esy.es/uncategorized/%d1%80%d0%b0%d0%b9%d0%be%d0%bd%d0%bd%d0%b0%d1%8f-%d0%b8%d0%bd%d1%82%d0%b5%d0%bb%d0%bb%d0%b5%d0%ba%d1%82%d1%83%d0%b0%d0%bb%d1%8c%d0%bd%d0%b0%d1%8f-%d0%b8%d0%b3%d1%80%d0%b0-%d0%b4%d0%bb%d1%8f-%d0%bc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profspass.esy.es/uncategorized/%d1%81%d0%b5%d0%bc%d0%b8%d0%bd%d0%b0%d1%80-%d1%82%d1%80%d0%b5%d0%bd%d0%b8%d0%bd%d0%b3-%d0%b4%d0%bb%d1%8f-%d0%bc%d0%be%d0%bb%d0%be%d0%b4%d1%8b%d1%85-%d0%bf%d0%b5%d0%b4%d0%b0%d0%b3%d0%be%d0%b3%d0%be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rofspass.esy.es/uncategorized/%d0%bf%d0%be%d0%bb%d1%83%d1%87%d0%b8%d0%bb%d0%b8-%d0%bf%d1%80%d0%be%d1%84%d1%81%d0%be%d1%8e%d0%b7%d0%bd%d1%8b%d0%b5-%d1%8d%d0%bb%d0%b5%d0%ba%d1%82%d1%80%d0%be%d0%bd%d0%bd%d1%8b%d0%b5-%d0%b1%d0%b8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profspass.esy.es/uncategorized/%d1%81%d0%be%d0%b2%d0%b5%d1%89%d0%b0%d0%bd%d0%b8%d0%b5-%d1%81-%d1%80%d1%83%d0%ba%d0%be%d0%b2%d0%be%d0%b4%d0%b8%d1%82%d0%b5%d0%bb%d1%8f%d0%bc%d0%b8-%d0%bf%d0%be-%d0%be%d1%85%d1%80%d0%b0%d0%bd%d0%b5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profspass.esy.es/uncategorized/%d0%b8%d0%b7%d1%83%d1%87%d0%b5%d0%bd%d0%b8%d0%b5-%d0%b4%d0%b5%d1%8f%d1%82%d0%b5%d0%bb%d1%8c%d0%bd%d0%be%d1%81%d1%82%d0%b8-%d0%bf%d0%be-%d0%be%d1%85%d1%80%d0%b0%d0%bd%d0%b5-%d1%82%d1%80%d1%83%d0%b4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642194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Профсоюзная организация работников образования Спасского  района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67544" y="1844824"/>
            <a:ext cx="8229600" cy="39212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Отчёт  о работе за 2021 год</a:t>
            </a:r>
            <a:endParaRPr kumimoji="0" lang="ru-RU" sz="4800" b="1" i="0" u="sng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http://profspass.esy.es/wp-content/uploads/2021/01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852936"/>
            <a:ext cx="4320480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72955"/>
              </p:ext>
            </p:extLst>
          </p:nvPr>
        </p:nvGraphicFramePr>
        <p:xfrm>
          <a:off x="539552" y="476672"/>
          <a:ext cx="8064898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70"/>
                <a:gridCol w="1296144"/>
                <a:gridCol w="1296144"/>
                <a:gridCol w="1296144"/>
                <a:gridCol w="1224136"/>
                <a:gridCol w="144016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Учреждение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</a:t>
                      </a:r>
                    </a:p>
                    <a:p>
                      <a:r>
                        <a:rPr lang="ru-RU" sz="1400" dirty="0" smtClean="0"/>
                        <a:t>работников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Членов </a:t>
                      </a:r>
                    </a:p>
                    <a:p>
                      <a:r>
                        <a:rPr lang="ru-RU" sz="1400" dirty="0" smtClean="0"/>
                        <a:t>профсоюза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ППО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Примечание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Школы</a:t>
                      </a:r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550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629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ДОУ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155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12 детских садов включены в ППО </a:t>
                      </a:r>
                      <a:r>
                        <a:rPr lang="ru-RU" sz="1400" dirty="0" smtClean="0"/>
                        <a:t>школ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СПО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51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Учреждения доп. образования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34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Другие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26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26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МУ «Отдел</a:t>
                      </a:r>
                      <a:r>
                        <a:rPr lang="ru-RU" sz="1400" baseline="0" dirty="0" smtClean="0"/>
                        <a:t> образования» , МУ «Централизованная бухгалтерия»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5301208"/>
            <a:ext cx="488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Всего работников – 818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Охват профсоюзным членством – 801  ( 97,9%)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am\Desktop\Рисунок1-300x2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378368" cy="342972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 smtClean="0">
                <a:solidFill>
                  <a:srgbClr val="C00000"/>
                </a:solidFill>
                <a:hlinkClick r:id="rId3" tooltip="Постоянная ссылка на 2021 год – Год Спорта, здоровья и долголетия!!!"/>
              </a:rPr>
              <a:t>2021 </a:t>
            </a:r>
            <a:r>
              <a:rPr lang="ru-RU" sz="2400" b="1" dirty="0" smtClean="0">
                <a:solidFill>
                  <a:srgbClr val="C00000"/>
                </a:solidFill>
                <a:hlinkClick r:id="rId3" tooltip="Постоянная ссылка на 2021 год – Год Спорта, здоровья и долголетия!!!"/>
              </a:rPr>
              <a:t>год прошёл под девизом </a:t>
            </a:r>
          </a:p>
          <a:p>
            <a:pPr algn="ctr" fontAlgn="base"/>
            <a:r>
              <a:rPr lang="ru-RU" sz="2400" b="1" dirty="0" smtClean="0">
                <a:solidFill>
                  <a:srgbClr val="C00000"/>
                </a:solidFill>
                <a:hlinkClick r:id="rId3" tooltip="Постоянная ссылка на 2021 год – Год Спорта, здоровья и долголетия!!!"/>
              </a:rPr>
              <a:t>«Год </a:t>
            </a:r>
            <a:r>
              <a:rPr lang="ru-RU" sz="2400" b="1" dirty="0" smtClean="0">
                <a:solidFill>
                  <a:srgbClr val="C00000"/>
                </a:solidFill>
                <a:hlinkClick r:id="rId3" tooltip="Постоянная ссылка на 2021 год – Год Спорта, здоровья и долголетия!!!"/>
              </a:rPr>
              <a:t>Спорта, здоровья и долголетия!!!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profspass.esy.es/wp-content/uploads/2021/02/WhatsApp-Image-2021-02-17-at-17.17.4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356992"/>
            <a:ext cx="3816424" cy="286231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788024" y="1700808"/>
            <a:ext cx="43318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Приняли участие  в конкурсах: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Президентсткий</a:t>
            </a:r>
            <a:r>
              <a:rPr lang="ru-RU" b="1" dirty="0" smtClean="0">
                <a:solidFill>
                  <a:srgbClr val="C00000"/>
                </a:solidFill>
              </a:rPr>
              <a:t> грант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Грантовый</a:t>
            </a:r>
            <a:r>
              <a:rPr lang="ru-RU" b="1" dirty="0" smtClean="0">
                <a:solidFill>
                  <a:srgbClr val="C00000"/>
                </a:solidFill>
              </a:rPr>
              <a:t> конкурс «Здоровое решение»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profspass.esy.es/wp-content/uploads/2021/02/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4704523" cy="3528392"/>
          </a:xfrm>
          <a:prstGeom prst="rect">
            <a:avLst/>
          </a:prstGeom>
          <a:noFill/>
        </p:spPr>
      </p:pic>
      <p:pic>
        <p:nvPicPr>
          <p:cNvPr id="5" name="Picture 6" descr="http://profspass.esy.es/wp-content/uploads/2021/02/WhatsApp-Image-2021-02-15-at-09.54.2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924944"/>
            <a:ext cx="4607158" cy="345536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75656" y="116632"/>
            <a:ext cx="711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Работники образования приняли активное участие в фестивалях ГТО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rofspass.esy.es/wp-content/uploads/2021/02/WhatsApp-Image-2021-02-15-at-09.52.15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026" y="404664"/>
            <a:ext cx="2689499" cy="5976664"/>
          </a:xfrm>
          <a:prstGeom prst="rect">
            <a:avLst/>
          </a:prstGeom>
          <a:noFill/>
        </p:spPr>
      </p:pic>
      <p:pic>
        <p:nvPicPr>
          <p:cNvPr id="3" name="Picture 2" descr="http://profspass.esy.es/wp-content/uploads/2021/02/WhatsApp-Image-2021-02-15-at-09.52.1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628800"/>
            <a:ext cx="4800533" cy="3600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139952" y="404664"/>
            <a:ext cx="2340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«Лыжня России»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«Тур выходного дня»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profspass.esy.es/wp-content/uploads/2021/09/5130cc09-51c0-4178-b18a-398de55fd052-1.jpg"/>
          <p:cNvPicPr>
            <a:picLocks noChangeAspect="1" noChangeArrowheads="1"/>
          </p:cNvPicPr>
          <p:nvPr/>
        </p:nvPicPr>
        <p:blipFill rotWithShape="1">
          <a:blip r:embed="rId2" cstate="print"/>
          <a:srcRect t="13035" b="20554"/>
          <a:stretch/>
        </p:blipFill>
        <p:spPr bwMode="auto">
          <a:xfrm>
            <a:off x="251520" y="548680"/>
            <a:ext cx="6551712" cy="60735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27984" y="620688"/>
            <a:ext cx="45720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 лето  6 членов профсоюзной организации отдохнули в санаториях Республики Татарстан, 5 членов профсоюза – приняли участие в акции “За здоровьем в Крым” и посетили Евпаторию, 4 члена профсоюза  приняли участие в выездных мероприятиях на борту теплохода “Фёдор Панфёров”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7467" t="26203" r="51579" b="10798"/>
          <a:stretch>
            <a:fillRect/>
          </a:stretch>
        </p:blipFill>
        <p:spPr bwMode="auto">
          <a:xfrm>
            <a:off x="179512" y="476672"/>
            <a:ext cx="466251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427984" y="1628800"/>
            <a:ext cx="4572000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base"/>
            <a:r>
              <a:rPr lang="ru-RU" b="1" u="sng" dirty="0" smtClean="0"/>
              <a:t>7 </a:t>
            </a:r>
            <a:r>
              <a:rPr lang="ru-RU" b="1" u="sng" dirty="0" smtClean="0"/>
              <a:t>апреля провели</a:t>
            </a:r>
            <a:endParaRPr lang="ru-RU" dirty="0" smtClean="0"/>
          </a:p>
          <a:p>
            <a:pPr fontAlgn="base"/>
            <a:r>
              <a:rPr lang="ru-RU" b="1" dirty="0" smtClean="0"/>
              <a:t>ВСЕМИРНЫЙ ДЕНЬ ЗДОРОВЬЯ</a:t>
            </a:r>
            <a:endParaRPr lang="ru-RU" dirty="0" smtClean="0"/>
          </a:p>
          <a:p>
            <a:pPr algn="ctr" fontAlgn="base"/>
            <a:r>
              <a:rPr lang="ru-RU" b="1" dirty="0" smtClean="0"/>
              <a:t>  </a:t>
            </a:r>
            <a:r>
              <a:rPr lang="ru-RU" b="1" u="sng" dirty="0" smtClean="0"/>
              <a:t>«Утренняя подзарядка»</a:t>
            </a:r>
            <a:endParaRPr lang="ru-RU" dirty="0" smtClean="0"/>
          </a:p>
          <a:p>
            <a:pPr fontAlgn="base"/>
            <a:r>
              <a:rPr lang="ru-RU" b="1" u="sng" dirty="0" smtClean="0"/>
              <a:t>МЕРОПРИЯТИЯ:</a:t>
            </a:r>
            <a:endParaRPr lang="ru-RU" dirty="0" smtClean="0"/>
          </a:p>
          <a:p>
            <a:pPr fontAlgn="base"/>
            <a:r>
              <a:rPr lang="ru-RU" b="1" dirty="0" smtClean="0"/>
              <a:t>«УРОКИ ЗДОРОВЬЯ»</a:t>
            </a:r>
            <a:endParaRPr lang="ru-RU" dirty="0" smtClean="0"/>
          </a:p>
          <a:p>
            <a:pPr fontAlgn="base"/>
            <a:r>
              <a:rPr lang="ru-RU" b="1" dirty="0" smtClean="0"/>
              <a:t>КНИЖНЫЕ ВЫСТАВКИ</a:t>
            </a:r>
            <a:endParaRPr lang="ru-RU" dirty="0" smtClean="0"/>
          </a:p>
          <a:p>
            <a:pPr fontAlgn="base"/>
            <a:r>
              <a:rPr lang="ru-RU" b="1" dirty="0" smtClean="0"/>
              <a:t>ЭКОЛОГИЧЕСКИА АКЦИИ</a:t>
            </a:r>
            <a:endParaRPr lang="ru-RU" dirty="0" smtClean="0"/>
          </a:p>
          <a:p>
            <a:pPr fontAlgn="base"/>
            <a:r>
              <a:rPr lang="ru-RU" b="1" dirty="0" smtClean="0"/>
              <a:t>КОНКУРСЫ ПЛАКАТОВ И РИСУНКОВ</a:t>
            </a:r>
            <a:endParaRPr lang="ru-RU" dirty="0" smtClean="0"/>
          </a:p>
          <a:p>
            <a:pPr fontAlgn="base"/>
            <a:r>
              <a:rPr lang="ru-RU" b="1" dirty="0" smtClean="0"/>
              <a:t>СПОРТИВНО И ФИЗКУЛЬТУРНО- ОЗДОРОВИТЕЛЬНЫЕ СОРЕВНОВАНИЯ</a:t>
            </a:r>
            <a:endParaRPr lang="ru-RU" dirty="0" smtClean="0"/>
          </a:p>
          <a:p>
            <a:pPr fontAlgn="base"/>
            <a:r>
              <a:rPr lang="ru-RU" b="1" dirty="0" smtClean="0"/>
              <a:t> </a:t>
            </a:r>
            <a:r>
              <a:rPr lang="ru-RU" b="1" u="sng" dirty="0" err="1" smtClean="0"/>
              <a:t>ПОСТИли</a:t>
            </a:r>
            <a:r>
              <a:rPr lang="ru-RU" b="1" u="sng" dirty="0" smtClean="0"/>
              <a:t> </a:t>
            </a:r>
            <a:r>
              <a:rPr lang="ru-RU" b="1" u="sng" dirty="0" smtClean="0"/>
              <a:t>В СОЦИАЛЬНЫХ СЕТЯХ  И НА САЙТАХ С УКАЗАНИЕМ ХЕШТЕГОВ:</a:t>
            </a:r>
            <a:endParaRPr lang="ru-RU" dirty="0" smtClean="0"/>
          </a:p>
          <a:p>
            <a:pPr fontAlgn="base"/>
            <a:r>
              <a:rPr lang="ru-RU" b="1" dirty="0" smtClean="0"/>
              <a:t>#ЭСТАФЕТАЗДОРОВЬЯ</a:t>
            </a:r>
            <a:endParaRPr lang="ru-RU" dirty="0" smtClean="0"/>
          </a:p>
          <a:p>
            <a:pPr fontAlgn="base"/>
            <a:r>
              <a:rPr lang="ru-RU" b="1" dirty="0" smtClean="0"/>
              <a:t>#EDUNIONRU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889844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 err="1" smtClean="0"/>
              <a:t>егодня</a:t>
            </a:r>
            <a:r>
              <a:rPr lang="ru-RU" dirty="0" smtClean="0"/>
              <a:t> в рамках Всемирного Дня здоровья  и Года спорта, здоровья и долголетия, объявленного Общероссийским профсоюзом образования  в районе проведены мероприятия:</a:t>
            </a:r>
          </a:p>
          <a:p>
            <a:pPr fontAlgn="base"/>
            <a:r>
              <a:rPr lang="ru-RU" dirty="0" smtClean="0"/>
              <a:t>-утренняя зарядка для учащихся, воспитанников и всех работников образовательных учреждений,</a:t>
            </a:r>
          </a:p>
          <a:p>
            <a:pPr fontAlgn="base"/>
            <a:r>
              <a:rPr lang="ru-RU" dirty="0" smtClean="0"/>
              <a:t>– уроки здоровья,</a:t>
            </a:r>
          </a:p>
          <a:p>
            <a:pPr fontAlgn="base"/>
            <a:r>
              <a:rPr lang="ru-RU" dirty="0" smtClean="0"/>
              <a:t>– конкурсы рисунков и плакатов.</a:t>
            </a:r>
          </a:p>
          <a:p>
            <a:pPr fontAlgn="base"/>
            <a:r>
              <a:rPr lang="ru-RU" dirty="0" smtClean="0"/>
              <a:t>Для педагогов и работников  школ проведена спортивная эстафета. Победителям и призёрам эстафеты  вручены грамоты Отдела образования Спасского района и  Профсоюзной организации образования, а так же  сертификаты на посещение бассейна каждому участнику эстафеты.</a:t>
            </a:r>
            <a:endParaRPr lang="ru-RU" dirty="0"/>
          </a:p>
        </p:txBody>
      </p:sp>
      <p:pic>
        <p:nvPicPr>
          <p:cNvPr id="33794" name="Picture 2" descr="http://profspass.esy.es/wp-content/uploads/2021/04/%D1%8D%D1%81%D1%82%D0%B0%D1%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584843" cy="56886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79712" y="188640"/>
            <a:ext cx="5377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Профсоюзные «Весёлые старты»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(члены профсоюза </a:t>
            </a:r>
            <a:r>
              <a:rPr lang="ru-RU" sz="1600" b="1" dirty="0" err="1" smtClean="0">
                <a:solidFill>
                  <a:srgbClr val="C00000"/>
                </a:solidFill>
              </a:rPr>
              <a:t>нграждены</a:t>
            </a:r>
            <a:r>
              <a:rPr lang="ru-RU" sz="1600" b="1" dirty="0" smtClean="0">
                <a:solidFill>
                  <a:srgbClr val="C00000"/>
                </a:solidFill>
              </a:rPr>
              <a:t> сертификатами в бассейн)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8491" r="18441" b="13053"/>
          <a:stretch/>
        </p:blipFill>
        <p:spPr bwMode="auto">
          <a:xfrm>
            <a:off x="1602777" y="978987"/>
            <a:ext cx="7000346" cy="330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19672" y="332656"/>
            <a:ext cx="6166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Советом молодых педагогов района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разработан и реализован проект «Здоровым быть модно»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8" descr="http://profspass.esy.es/wp-content/uploads/2021/02/1912d811-3b92-4301-940f-99c12164c521-1.jpg"/>
          <p:cNvPicPr>
            <a:picLocks noChangeAspect="1" noChangeArrowheads="1"/>
          </p:cNvPicPr>
          <p:nvPr/>
        </p:nvPicPr>
        <p:blipFill rotWithShape="1">
          <a:blip r:embed="rId3" cstate="print"/>
          <a:srcRect l="10343" t="15895" r="8576" b="12127"/>
          <a:stretch/>
        </p:blipFill>
        <p:spPr bwMode="auto">
          <a:xfrm>
            <a:off x="323528" y="2996952"/>
            <a:ext cx="5136777" cy="3420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7346"/>
            <a:ext cx="8064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</a:rPr>
              <a:t>Проведены заседания Совета </a:t>
            </a:r>
            <a:r>
              <a:rPr lang="ru-RU" sz="1400" b="1" dirty="0" smtClean="0">
                <a:solidFill>
                  <a:srgbClr val="C00000"/>
                </a:solidFill>
              </a:rPr>
              <a:t>молодых </a:t>
            </a:r>
            <a:r>
              <a:rPr lang="ru-RU" sz="1400" b="1" dirty="0" smtClean="0">
                <a:solidFill>
                  <a:srgbClr val="C00000"/>
                </a:solidFill>
              </a:rPr>
              <a:t>педагогов. </a:t>
            </a:r>
            <a:r>
              <a:rPr lang="ru-RU" sz="1400" b="1" dirty="0" smtClean="0">
                <a:solidFill>
                  <a:srgbClr val="C00000"/>
                </a:solidFill>
              </a:rPr>
              <a:t>Молодые педагоги под руководством председателя Совета Слепнёвой Надежды Александровны представили мастер-классы, в процессе которого поделились советами предупреждения эмоционального выгорания педагогов, формами и методами проведения уроков и внеурочной деятельности, направленными на мотивацию учеников, способами структурирования учебного материала и распорядка дня педагога. Слепнёвой Надеждой Александровной был представлен проект, посвящённый  охране здоровья педагогов, обучающихся и их родителей, пропаганде здорового образа жизни. В рамках проекта создан Клуб   «Здоровым быть модно!». Так же  для всех молодых педагогов Спасского района и их наставников создан виртуальный методический кабинет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2" name="Picture 4" descr="http://profspass.esy.es/wp-content/uploads/2021/02/037b895b-3d94-4988-9fab-5c0a9bfbba3b.jpg"/>
          <p:cNvPicPr>
            <a:picLocks noChangeAspect="1" noChangeArrowheads="1"/>
          </p:cNvPicPr>
          <p:nvPr/>
        </p:nvPicPr>
        <p:blipFill rotWithShape="1">
          <a:blip r:embed="rId2" cstate="print"/>
          <a:srcRect t="23350"/>
          <a:stretch/>
        </p:blipFill>
        <p:spPr bwMode="auto">
          <a:xfrm>
            <a:off x="755576" y="2492896"/>
            <a:ext cx="6869361" cy="3944901"/>
          </a:xfrm>
          <a:prstGeom prst="rect">
            <a:avLst/>
          </a:prstGeom>
          <a:noFill/>
        </p:spPr>
      </p:pic>
      <p:sp>
        <p:nvSpPr>
          <p:cNvPr id="2054" name="AutoShape 6" descr="http://profspass.esy.es/wp-content/uploads/2021/02/1912d811-3b92-4301-940f-99c12164c521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rofspass.esy.es/wp-content/uploads/2021/03/%D0%BD%D0%B0%D0%B4%D0%B5%D0%B6%D0%B4%D0%B0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538" y="2276872"/>
            <a:ext cx="8320924" cy="41044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23551" y="260648"/>
            <a:ext cx="82089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>
                <a:solidFill>
                  <a:srgbClr val="C00000"/>
                </a:solidFill>
                <a:hlinkClick r:id="rId3" tooltip="Постоянная ссылка на Участие в Республиканской Педагогической Школе"/>
              </a:rPr>
              <a:t>Участие в Республиканской Педагогической Школе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 fontAlgn="base"/>
            <a:r>
              <a:rPr lang="ru-RU" b="1" dirty="0" smtClean="0">
                <a:solidFill>
                  <a:srgbClr val="C00000"/>
                </a:solidFill>
              </a:rPr>
              <a:t>С 23 по 25 марта 2021 года на базе санатория “Васильевский” </a:t>
            </a:r>
            <a:r>
              <a:rPr lang="ru-RU" b="1" dirty="0" smtClean="0">
                <a:solidFill>
                  <a:srgbClr val="C00000"/>
                </a:solidFill>
              </a:rPr>
              <a:t>проходили мероприятия </a:t>
            </a:r>
            <a:r>
              <a:rPr lang="ru-RU" b="1" dirty="0" smtClean="0">
                <a:solidFill>
                  <a:srgbClr val="C00000"/>
                </a:solidFill>
              </a:rPr>
              <a:t>Республиканской педагогической школы. От Спасского района </a:t>
            </a:r>
            <a:r>
              <a:rPr lang="ru-RU" b="1" dirty="0" smtClean="0">
                <a:solidFill>
                  <a:srgbClr val="C00000"/>
                </a:solidFill>
              </a:rPr>
              <a:t>принимала </a:t>
            </a:r>
            <a:r>
              <a:rPr lang="ru-RU" b="1" dirty="0" smtClean="0">
                <a:solidFill>
                  <a:srgbClr val="C00000"/>
                </a:solidFill>
              </a:rPr>
              <a:t>участие Слепнёва Надежда Александровна, председатель Совета молодых педагогов района. </a:t>
            </a:r>
            <a:r>
              <a:rPr lang="ru-RU" b="1" dirty="0" smtClean="0">
                <a:solidFill>
                  <a:srgbClr val="C00000"/>
                </a:solidFill>
              </a:rPr>
              <a:t>Она защищала </a:t>
            </a:r>
            <a:r>
              <a:rPr lang="ru-RU" b="1" dirty="0" smtClean="0">
                <a:solidFill>
                  <a:srgbClr val="C00000"/>
                </a:solidFill>
              </a:rPr>
              <a:t>проект “Здоровым быть модно</a:t>
            </a:r>
            <a:r>
              <a:rPr lang="ru-RU" b="1" dirty="0" smtClean="0">
                <a:solidFill>
                  <a:srgbClr val="C00000"/>
                </a:solidFill>
              </a:rPr>
              <a:t>!”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profspass.esy.es/wp-content/uploads/2021/11/WhatsApp-Image-2021-11-26-at-10.21.10.jpeg"/>
          <p:cNvPicPr>
            <a:picLocks noChangeAspect="1" noChangeArrowheads="1"/>
          </p:cNvPicPr>
          <p:nvPr/>
        </p:nvPicPr>
        <p:blipFill rotWithShape="1">
          <a:blip r:embed="rId2" cstate="print"/>
          <a:srcRect l="11440" t="40203" b="19658"/>
          <a:stretch/>
        </p:blipFill>
        <p:spPr bwMode="auto">
          <a:xfrm>
            <a:off x="971600" y="2209800"/>
            <a:ext cx="7321851" cy="4419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404664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26 ноября 2021 года председателю Совета молодых педагогов Слепнёвой Надежде Александровне была вручена стипендия Республиканского комитета профсоюза работников образования за лучшую организацию работы с молодыми педагогами.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rofspass.esy.es/wp-content/uploads/2021/03/WhatsApp-Image-2021-03-12-at-18.08.11.jpeg"/>
          <p:cNvPicPr>
            <a:picLocks noChangeAspect="1" noChangeArrowheads="1"/>
          </p:cNvPicPr>
          <p:nvPr/>
        </p:nvPicPr>
        <p:blipFill rotWithShape="1">
          <a:blip r:embed="rId2" cstate="print"/>
          <a:srcRect l="-90" t="15197" r="90" b="-15197"/>
          <a:stretch/>
        </p:blipFill>
        <p:spPr bwMode="auto">
          <a:xfrm>
            <a:off x="1835696" y="1930030"/>
            <a:ext cx="5040560" cy="504056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23528" y="116632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 smtClean="0">
                <a:solidFill>
                  <a:srgbClr val="C00000"/>
                </a:solidFill>
                <a:hlinkClick r:id="rId3" tooltip="Постоянная ссылка на Районная интеллектуальная игра для молодёжи"/>
              </a:rPr>
              <a:t>Районная интеллектуальная игра для молодёжи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 fontAlgn="base"/>
            <a:r>
              <a:rPr lang="ru-RU" b="1" dirty="0" smtClean="0">
                <a:solidFill>
                  <a:srgbClr val="C00000"/>
                </a:solidFill>
              </a:rPr>
              <a:t>В </a:t>
            </a:r>
            <a:r>
              <a:rPr lang="ru-RU" b="1" dirty="0" smtClean="0">
                <a:solidFill>
                  <a:srgbClr val="C00000"/>
                </a:solidFill>
              </a:rPr>
              <a:t>апреле 2021 года состоялась </a:t>
            </a:r>
            <a:r>
              <a:rPr lang="ru-RU" b="1" dirty="0" smtClean="0">
                <a:solidFill>
                  <a:srgbClr val="C00000"/>
                </a:solidFill>
              </a:rPr>
              <a:t>интеллектуальная игра </a:t>
            </a:r>
            <a:r>
              <a:rPr lang="ru-RU" b="1" dirty="0" err="1" smtClean="0">
                <a:solidFill>
                  <a:srgbClr val="C00000"/>
                </a:solidFill>
              </a:rPr>
              <a:t>брейн</a:t>
            </a:r>
            <a:r>
              <a:rPr lang="ru-RU" b="1" dirty="0" smtClean="0">
                <a:solidFill>
                  <a:srgbClr val="C00000"/>
                </a:solidFill>
              </a:rPr>
              <a:t>-ринг среди молодёжи Спасского района “Знатоки русского языка” . В игре приняли участие молодые педагоги образовательных учреждений района: Техникума отраслевых технологий, БСОШ №1 и БСОШ №2, </a:t>
            </a:r>
            <a:r>
              <a:rPr lang="ru-RU" b="1" dirty="0" err="1" smtClean="0">
                <a:solidFill>
                  <a:srgbClr val="C00000"/>
                </a:solidFill>
              </a:rPr>
              <a:t>Трёхозёрской</a:t>
            </a:r>
            <a:r>
              <a:rPr lang="ru-RU" b="1" dirty="0" smtClean="0">
                <a:solidFill>
                  <a:srgbClr val="C00000"/>
                </a:solidFill>
              </a:rPr>
              <a:t> СОШ. В итоге победа досталась молодым педагогам Болгарской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hlinkClick r:id="rId2" tooltip="Постоянная ссылка на Семинар-тренинг для молодых педагогов"/>
              </a:rPr>
              <a:t>Семинар-тренинг для молодых педагогов</a:t>
            </a:r>
            <a:endParaRPr lang="ru-RU" b="1" dirty="0" smtClean="0"/>
          </a:p>
          <a:p>
            <a:pPr algn="just" fontAlgn="base"/>
            <a:r>
              <a:rPr lang="ru-RU" b="1" dirty="0" smtClean="0">
                <a:solidFill>
                  <a:srgbClr val="C00000"/>
                </a:solidFill>
              </a:rPr>
              <a:t>В октябре на </a:t>
            </a:r>
            <a:r>
              <a:rPr lang="ru-RU" b="1" dirty="0" smtClean="0">
                <a:solidFill>
                  <a:srgbClr val="C00000"/>
                </a:solidFill>
              </a:rPr>
              <a:t>базе Болгарской СОШ </a:t>
            </a:r>
            <a:r>
              <a:rPr lang="ru-RU" b="1" dirty="0" smtClean="0">
                <a:solidFill>
                  <a:srgbClr val="C00000"/>
                </a:solidFill>
              </a:rPr>
              <a:t>1 </a:t>
            </a:r>
            <a:r>
              <a:rPr lang="ru-RU" b="1" dirty="0" smtClean="0">
                <a:solidFill>
                  <a:srgbClr val="C00000"/>
                </a:solidFill>
              </a:rPr>
              <a:t>состоялся семинар-тренинг для молодых педагогов “Я современный учитель”. В нём приняли участие 13 педагогов Спасского района. Для них проведён тренинг психологом Болгарской СОШ №1 Кузнецовой Н.В., а так же круглый стол  с обсуждением проблем молодых педагогов в котором приняли участие председатель  профсоюзной организации района Л.С. Рыбакова и председатель Совета молодых педагогов района Слепнёва Н.А.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9938" name="Picture 2" descr="http://profspass.esy.es/wp-content/uploads/2021/10/0979cd1b-94f6-4b0d-b5f6-31c13e1a232d1.jpg"/>
          <p:cNvPicPr>
            <a:picLocks noChangeAspect="1" noChangeArrowheads="1"/>
          </p:cNvPicPr>
          <p:nvPr/>
        </p:nvPicPr>
        <p:blipFill rotWithShape="1">
          <a:blip r:embed="rId3" cstate="print"/>
          <a:srcRect l="7297" t="18593" r="14812" b="15916"/>
          <a:stretch/>
        </p:blipFill>
        <p:spPr bwMode="auto">
          <a:xfrm>
            <a:off x="467544" y="2788187"/>
            <a:ext cx="8284081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Подписано С</a:t>
            </a:r>
            <a:r>
              <a:rPr lang="ru-RU" b="1" dirty="0" smtClean="0">
                <a:solidFill>
                  <a:srgbClr val="C00000"/>
                </a:solidFill>
              </a:rPr>
              <a:t>ОГЛАШЕНИЕ</a:t>
            </a:r>
            <a:r>
              <a:rPr lang="ru-RU" b="1" dirty="0" smtClean="0">
                <a:solidFill>
                  <a:srgbClr val="C00000"/>
                </a:solidFill>
              </a:rPr>
              <a:t>  между Исполнительным комитетом Спасского муниципального района Республики Татарстан, муниципальным учреждением «Отдел образования Исполнительного комитета Спасского муниципального района Республики Татарстан», Советом профсоюзных организаций работников народного образования Спасского муниципального района» на </a:t>
            </a:r>
            <a:r>
              <a:rPr lang="ru-RU" b="1" dirty="0" smtClean="0">
                <a:solidFill>
                  <a:srgbClr val="C00000"/>
                </a:solidFill>
              </a:rPr>
              <a:t>2021-2023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482" name="Picture 2" descr="http://profspass.esy.es/wp-content/uploads/2021/02/WhatsApp-Image-2021-02-09-at-13.17.2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09984"/>
            <a:ext cx="6619372" cy="3717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profspass.esy.es/wp-content/uploads/2021/11/37f80685-47cb-40b1-ac18-10660263a1e2.jpg"/>
          <p:cNvPicPr>
            <a:picLocks noChangeAspect="1" noChangeArrowheads="1"/>
          </p:cNvPicPr>
          <p:nvPr/>
        </p:nvPicPr>
        <p:blipFill rotWithShape="1">
          <a:blip r:embed="rId2" cstate="print"/>
          <a:srcRect t="3847" b="11053"/>
          <a:stretch/>
        </p:blipFill>
        <p:spPr bwMode="auto">
          <a:xfrm>
            <a:off x="107504" y="-27384"/>
            <a:ext cx="4680520" cy="708113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4048" y="2708920"/>
            <a:ext cx="3614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Ежегодно принимаем участие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в конкурсе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Л</a:t>
            </a:r>
            <a:r>
              <a:rPr lang="ru-RU" b="1" dirty="0" smtClean="0">
                <a:solidFill>
                  <a:srgbClr val="C00000"/>
                </a:solidFill>
              </a:rPr>
              <a:t>учший коллективный договор»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rofspass.esy.es/wp-content/uploads/2021/03/WhatsApp-Image-2021-03-22-at-10.57.21.jpeg"/>
          <p:cNvPicPr>
            <a:picLocks noChangeAspect="1" noChangeArrowheads="1"/>
          </p:cNvPicPr>
          <p:nvPr/>
        </p:nvPicPr>
        <p:blipFill rotWithShape="1">
          <a:blip r:embed="rId2" cstate="print"/>
          <a:srcRect t="18043" b="14220"/>
          <a:stretch/>
        </p:blipFill>
        <p:spPr bwMode="auto">
          <a:xfrm>
            <a:off x="156065" y="980728"/>
            <a:ext cx="8408359" cy="427168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116632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>
                <a:hlinkClick r:id="rId3" tooltip="Постоянная ссылка на Получили профсоюзные электронные  билеты"/>
              </a:rPr>
              <a:t>Научились работать в системе «Электронный профсоюз», п</a:t>
            </a:r>
            <a:r>
              <a:rPr lang="ru-RU" b="1" dirty="0" smtClean="0">
                <a:hlinkClick r:id="rId3" tooltip="Постоянная ссылка на Получили профсоюзные электронные  билеты"/>
              </a:rPr>
              <a:t>олучили </a:t>
            </a:r>
            <a:r>
              <a:rPr lang="ru-RU" b="1" dirty="0" smtClean="0">
                <a:hlinkClick r:id="rId3" tooltip="Постоянная ссылка на Получили профсоюзные электронные  билеты"/>
              </a:rPr>
              <a:t>профсоюзные электронные билеты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604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rgbClr val="C00000"/>
                </a:solidFill>
                <a:hlinkClick r:id="rId2" tooltip="Постоянная ссылка на Совещание с руководителями по охране труда"/>
              </a:rPr>
              <a:t>Совещание с руководителями по охране труда</a:t>
            </a:r>
            <a:endParaRPr lang="ru-RU" b="1" dirty="0" smtClean="0">
              <a:solidFill>
                <a:srgbClr val="C00000"/>
              </a:solidFill>
            </a:endParaRPr>
          </a:p>
          <a:p>
            <a:pPr fontAlgn="base"/>
            <a:r>
              <a:rPr lang="ru-RU" dirty="0" smtClean="0">
                <a:solidFill>
                  <a:srgbClr val="C00000"/>
                </a:solidFill>
              </a:rPr>
              <a:t>Провели совещание </a:t>
            </a:r>
            <a:r>
              <a:rPr lang="ru-RU" dirty="0" smtClean="0">
                <a:solidFill>
                  <a:srgbClr val="C00000"/>
                </a:solidFill>
              </a:rPr>
              <a:t>с руководителями образовательных учреждений Спасского района по теме ” Обновление документов по охране труда и проведение первоочередных мероприятий в условиях масштабной замены нормативных  актов в рамках реализации механизма регуляторной гильотины в 2021 году</a:t>
            </a:r>
            <a:r>
              <a:rPr lang="ru-RU" dirty="0" smtClean="0"/>
              <a:t>”</a:t>
            </a:r>
            <a:endParaRPr lang="ru-RU" dirty="0" smtClean="0"/>
          </a:p>
        </p:txBody>
      </p:sp>
      <p:pic>
        <p:nvPicPr>
          <p:cNvPr id="29698" name="Picture 2" descr="http://profspass.esy.es/wp-content/uploads/2021/03/3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76066"/>
            <a:ext cx="7506469" cy="4225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176" y="1772816"/>
            <a:ext cx="8223126" cy="462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99592" y="764704"/>
            <a:ext cx="5990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Активно приняли участие в мероприятиях, посвящённых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Всемирному дню охраны труда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884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400" b="1" dirty="0" smtClean="0">
                <a:solidFill>
                  <a:srgbClr val="C00000"/>
                </a:solidFill>
                <a:hlinkClick r:id="rId2" tooltip="Постоянная ссылка на Изучение деятельности по охране труда"/>
              </a:rPr>
              <a:t>Изучение деятельности по охране труда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algn="just" fontAlgn="base"/>
            <a:r>
              <a:rPr lang="ru-RU" sz="1400" b="1" dirty="0" smtClean="0">
                <a:solidFill>
                  <a:srgbClr val="C00000"/>
                </a:solidFill>
              </a:rPr>
              <a:t>В соответствии с планом работы республиканского комитета на 2021 год был изучен вопрос “О совместной работе администрации и профсоюзных комитетов по соблюдению требований охраны труда в образовательных организациях  Спасского муниципального района РТ”.</a:t>
            </a:r>
          </a:p>
          <a:p>
            <a:pPr algn="just" fontAlgn="base"/>
            <a:r>
              <a:rPr lang="ru-RU" sz="1400" b="1" dirty="0" smtClean="0">
                <a:solidFill>
                  <a:srgbClr val="C00000"/>
                </a:solidFill>
              </a:rPr>
              <a:t>Главным техническим инспектором  труда Татарского республиканского комитета Профсоюза работников народного образования и науки РФ  Алексановым Михаилом Евгеньевичем были посещены образовательные организации района, проверена документация, проведено собеседование с руководителями образовательных организаций и председателями первичных профсоюзных рекомендации. По итогам работы в района </a:t>
            </a:r>
            <a:r>
              <a:rPr lang="ru-RU" sz="1400" b="1" dirty="0" smtClean="0">
                <a:solidFill>
                  <a:srgbClr val="C00000"/>
                </a:solidFill>
              </a:rPr>
              <a:t>направлены </a:t>
            </a:r>
            <a:r>
              <a:rPr lang="ru-RU" sz="1400" b="1" dirty="0" smtClean="0">
                <a:solidFill>
                  <a:srgbClr val="C00000"/>
                </a:solidFill>
              </a:rPr>
              <a:t>представления о результатах изучения.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38914" name="Picture 2" descr="http://profspass.esy.es/wp-content/uploads/2021/11/8e0c22aa-621b-4abb-97f9-c581118dadf8.jpg"/>
          <p:cNvPicPr>
            <a:picLocks noChangeAspect="1" noChangeArrowheads="1"/>
          </p:cNvPicPr>
          <p:nvPr/>
        </p:nvPicPr>
        <p:blipFill rotWithShape="1">
          <a:blip r:embed="rId3" cstate="print"/>
          <a:srcRect t="18116" b="28701"/>
          <a:stretch/>
        </p:blipFill>
        <p:spPr bwMode="auto">
          <a:xfrm>
            <a:off x="1547664" y="2564904"/>
            <a:ext cx="5597352" cy="3647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3317" t="19421" r="12223" b="7970"/>
          <a:stretch/>
        </p:blipFill>
        <p:spPr bwMode="auto">
          <a:xfrm>
            <a:off x="1691680" y="1988840"/>
            <a:ext cx="6048672" cy="453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550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200" b="1" dirty="0" smtClean="0">
                <a:solidFill>
                  <a:srgbClr val="C00000"/>
                </a:solidFill>
              </a:rPr>
              <a:t>В декабре </a:t>
            </a:r>
            <a:r>
              <a:rPr lang="ru-RU" sz="1200" b="1" dirty="0" smtClean="0">
                <a:solidFill>
                  <a:srgbClr val="C00000"/>
                </a:solidFill>
              </a:rPr>
              <a:t>состоялось совещание с руководителями ОУ, ответственными по ОТ, председателями профкомов по охране труда.</a:t>
            </a:r>
          </a:p>
          <a:p>
            <a:pPr fontAlgn="base"/>
            <a:r>
              <a:rPr lang="ru-RU" sz="1200" b="1" dirty="0" smtClean="0">
                <a:solidFill>
                  <a:srgbClr val="C00000"/>
                </a:solidFill>
              </a:rPr>
              <a:t>Основные вопросы: организация работы по охране труда в образовательных организациях, итоги проверки состоянии охраны труда в образовательных организациях района.</a:t>
            </a:r>
          </a:p>
          <a:p>
            <a:pPr fontAlgn="base"/>
            <a:r>
              <a:rPr lang="ru-RU" sz="1200" b="1" dirty="0" smtClean="0">
                <a:solidFill>
                  <a:srgbClr val="C00000"/>
                </a:solidFill>
              </a:rPr>
              <a:t>В совещании приняли участие начальник отдела образования А.Н. Ермилин, главный специалист отдела образования И.А. </a:t>
            </a:r>
            <a:r>
              <a:rPr lang="ru-RU" sz="1200" b="1" dirty="0" err="1" smtClean="0">
                <a:solidFill>
                  <a:srgbClr val="C00000"/>
                </a:solidFill>
              </a:rPr>
              <a:t>Марянина</a:t>
            </a:r>
            <a:r>
              <a:rPr lang="ru-RU" sz="1200" b="1" dirty="0" smtClean="0">
                <a:solidFill>
                  <a:srgbClr val="C00000"/>
                </a:solidFill>
              </a:rPr>
              <a:t> и председатель профсоюзной организации района Рыбакова Л.С. Состоялось заслушивания о состоянии работы по охране труда руководителей Болгарской СОШ  №1 </a:t>
            </a:r>
            <a:r>
              <a:rPr lang="ru-RU" sz="1200" b="1" dirty="0" err="1" smtClean="0">
                <a:solidFill>
                  <a:srgbClr val="C00000"/>
                </a:solidFill>
              </a:rPr>
              <a:t>Марянина</a:t>
            </a:r>
            <a:r>
              <a:rPr lang="ru-RU" sz="1200" b="1" dirty="0" smtClean="0">
                <a:solidFill>
                  <a:srgbClr val="C00000"/>
                </a:solidFill>
              </a:rPr>
              <a:t> Е.А., Болгарской СОШ №2 </a:t>
            </a:r>
            <a:r>
              <a:rPr lang="ru-RU" sz="1200" b="1" dirty="0" err="1" smtClean="0">
                <a:solidFill>
                  <a:srgbClr val="C00000"/>
                </a:solidFill>
              </a:rPr>
              <a:t>Борюшкиной</a:t>
            </a:r>
            <a:r>
              <a:rPr lang="ru-RU" sz="1200" b="1" dirty="0" smtClean="0">
                <a:solidFill>
                  <a:srgbClr val="C00000"/>
                </a:solidFill>
              </a:rPr>
              <a:t> Л.В., </a:t>
            </a:r>
            <a:r>
              <a:rPr lang="ru-RU" sz="1200" b="1" dirty="0" err="1" smtClean="0">
                <a:solidFill>
                  <a:srgbClr val="C00000"/>
                </a:solidFill>
              </a:rPr>
              <a:t>Трёхозёрской</a:t>
            </a:r>
            <a:r>
              <a:rPr lang="ru-RU" sz="1200" b="1" dirty="0" smtClean="0">
                <a:solidFill>
                  <a:srgbClr val="C00000"/>
                </a:solidFill>
              </a:rPr>
              <a:t> СОШ – Сидоровой Е.Г., заведующих ДОУ “Теремок”  Куприной Е.А., ДОУ “Родничок” </a:t>
            </a:r>
            <a:r>
              <a:rPr lang="ru-RU" sz="1200" b="1" dirty="0" err="1" smtClean="0">
                <a:solidFill>
                  <a:srgbClr val="C00000"/>
                </a:solidFill>
              </a:rPr>
              <a:t>Перегудовой</a:t>
            </a:r>
            <a:r>
              <a:rPr lang="ru-RU" sz="1200" b="1" dirty="0" smtClean="0">
                <a:solidFill>
                  <a:srgbClr val="C00000"/>
                </a:solidFill>
              </a:rPr>
              <a:t> С.Г., директора ДДТ Тихоновой З.К. </a:t>
            </a:r>
            <a:r>
              <a:rPr lang="ru-RU" sz="1200" b="1" dirty="0" err="1" smtClean="0">
                <a:solidFill>
                  <a:srgbClr val="C00000"/>
                </a:solidFill>
              </a:rPr>
              <a:t>МСатериалы</a:t>
            </a:r>
            <a:r>
              <a:rPr lang="ru-RU" sz="1200" b="1" dirty="0" smtClean="0">
                <a:solidFill>
                  <a:srgbClr val="C00000"/>
                </a:solidFill>
              </a:rPr>
              <a:t> совещания размещены на сайте</a:t>
            </a:r>
            <a:endParaRPr lang="ru-RU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0892" t="24995" r="20215" b="10459"/>
          <a:stretch/>
        </p:blipFill>
        <p:spPr bwMode="auto">
          <a:xfrm>
            <a:off x="827584" y="1196752"/>
            <a:ext cx="7662574" cy="472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83568" y="692696"/>
            <a:ext cx="806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Ежегодно принимаем участие в мероприятиях в рамках профсоюзной недели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profspass.esy.es/wp-content/uploads/2021/10/18c19410-b847-495d-86e6-44d58abaa514.jpg"/>
          <p:cNvPicPr>
            <a:picLocks noChangeAspect="1" noChangeArrowheads="1"/>
          </p:cNvPicPr>
          <p:nvPr/>
        </p:nvPicPr>
        <p:blipFill rotWithShape="1">
          <a:blip r:embed="rId2" cstate="print"/>
          <a:srcRect l="13229" b="4731"/>
          <a:stretch/>
        </p:blipFill>
        <p:spPr bwMode="auto">
          <a:xfrm>
            <a:off x="2123728" y="2659559"/>
            <a:ext cx="5003070" cy="41197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197346"/>
            <a:ext cx="84249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dirty="0" smtClean="0">
                <a:solidFill>
                  <a:srgbClr val="C00000"/>
                </a:solidFill>
              </a:rPr>
              <a:t>В октябре 2021 </a:t>
            </a:r>
            <a:r>
              <a:rPr lang="ru-RU" sz="1400" b="1" dirty="0" smtClean="0">
                <a:solidFill>
                  <a:srgbClr val="C00000"/>
                </a:solidFill>
              </a:rPr>
              <a:t>года в Спасском районе состоялся праздничный концерт ко Дню учителя.  Для педагогов была подготовлена праздничная программа с участием педагогов и учеников  Болгарской СОШ №1 и артистами из других учреждений района.</a:t>
            </a:r>
          </a:p>
          <a:p>
            <a:pPr algn="ctr" fontAlgn="base"/>
            <a:r>
              <a:rPr lang="ru-RU" sz="1400" b="1" dirty="0" smtClean="0">
                <a:solidFill>
                  <a:srgbClr val="C00000"/>
                </a:solidFill>
              </a:rPr>
              <a:t>Глава района Ф.В. </a:t>
            </a:r>
            <a:r>
              <a:rPr lang="ru-RU" sz="1400" b="1" dirty="0" err="1" smtClean="0">
                <a:solidFill>
                  <a:srgbClr val="C00000"/>
                </a:solidFill>
              </a:rPr>
              <a:t>Мухаметов</a:t>
            </a:r>
            <a:r>
              <a:rPr lang="ru-RU" sz="1400" b="1" dirty="0" smtClean="0">
                <a:solidFill>
                  <a:srgbClr val="C00000"/>
                </a:solidFill>
              </a:rPr>
              <a:t> сердечно поздравил всех педагогов с праздником и вручил Грамоты и благодарственные письма Главы Спасского района. Начальник отдела образования  А.Н. Ермилин поздравил всех присутствующих  педагогов, ветеранов педагогического труда, кто впервые вышел на заслуженный отдых и вручил лучшим педагогам грамоты и благодарственные письма отдела образования.</a:t>
            </a:r>
          </a:p>
          <a:p>
            <a:pPr algn="ctr" fontAlgn="base"/>
            <a:r>
              <a:rPr lang="ru-RU" sz="1400" b="1" dirty="0" smtClean="0">
                <a:solidFill>
                  <a:srgbClr val="C00000"/>
                </a:solidFill>
              </a:rPr>
              <a:t>Молодых педагогов и всех педагогов района поздравила председатель профсоюзной организации работников образования Спасского района Л.С. Рыбакова.</a:t>
            </a:r>
          </a:p>
          <a:p>
            <a:pPr algn="ctr" fontAlgn="base"/>
            <a:r>
              <a:rPr lang="ru-RU" sz="1400" b="1" dirty="0" smtClean="0">
                <a:solidFill>
                  <a:srgbClr val="C00000"/>
                </a:solidFill>
              </a:rPr>
              <a:t>Всем были вручены подарки и цветы от профсоюзной организации.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702974737"/>
              </p:ext>
            </p:extLst>
          </p:nvPr>
        </p:nvGraphicFramePr>
        <p:xfrm>
          <a:off x="323528" y="764704"/>
          <a:ext cx="835292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2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8846" y="2444234"/>
            <a:ext cx="3423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Наш сайт: </a:t>
            </a:r>
            <a:r>
              <a:rPr lang="en-US" dirty="0" smtClean="0"/>
              <a:t>http</a:t>
            </a:r>
            <a:r>
              <a:rPr lang="en-US" dirty="0" smtClean="0"/>
              <a:t>://profspass.esy.es/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980728"/>
            <a:ext cx="3870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Наши контакты:</a:t>
            </a:r>
          </a:p>
          <a:p>
            <a:r>
              <a:rPr lang="ru-RU" dirty="0" smtClean="0"/>
              <a:t>422840 г. Болгар, ул. Пионерская д.19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624</Words>
  <Application>Microsoft Office PowerPoint</Application>
  <PresentationFormat>Экран (4:3)</PresentationFormat>
  <Paragraphs>101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</dc:creator>
  <cp:lastModifiedBy>My PC</cp:lastModifiedBy>
  <cp:revision>12</cp:revision>
  <dcterms:created xsi:type="dcterms:W3CDTF">2022-03-05T04:05:56Z</dcterms:created>
  <dcterms:modified xsi:type="dcterms:W3CDTF">2022-03-07T08:58:59Z</dcterms:modified>
</cp:coreProperties>
</file>